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13" r:id="rId2"/>
    <p:sldId id="267" r:id="rId3"/>
    <p:sldId id="361" r:id="rId4"/>
    <p:sldId id="362" r:id="rId5"/>
    <p:sldId id="363" r:id="rId6"/>
    <p:sldId id="365" r:id="rId7"/>
    <p:sldId id="366" r:id="rId8"/>
    <p:sldId id="364" r:id="rId9"/>
    <p:sldId id="360" r:id="rId10"/>
    <p:sldId id="316" r:id="rId11"/>
    <p:sldId id="348" r:id="rId12"/>
    <p:sldId id="349" r:id="rId13"/>
    <p:sldId id="347" r:id="rId14"/>
    <p:sldId id="344" r:id="rId15"/>
    <p:sldId id="345" r:id="rId16"/>
    <p:sldId id="346" r:id="rId17"/>
    <p:sldId id="368" r:id="rId18"/>
    <p:sldId id="314" r:id="rId19"/>
    <p:sldId id="315" r:id="rId20"/>
    <p:sldId id="295" r:id="rId21"/>
    <p:sldId id="297" r:id="rId22"/>
    <p:sldId id="299" r:id="rId23"/>
    <p:sldId id="298" r:id="rId24"/>
    <p:sldId id="300" r:id="rId25"/>
    <p:sldId id="303" r:id="rId26"/>
    <p:sldId id="324" r:id="rId27"/>
    <p:sldId id="311" r:id="rId28"/>
    <p:sldId id="304" r:id="rId29"/>
    <p:sldId id="268" r:id="rId30"/>
    <p:sldId id="369" r:id="rId31"/>
    <p:sldId id="343" r:id="rId32"/>
    <p:sldId id="286" r:id="rId33"/>
    <p:sldId id="287" r:id="rId34"/>
    <p:sldId id="288" r:id="rId35"/>
    <p:sldId id="307" r:id="rId36"/>
    <p:sldId id="308" r:id="rId37"/>
    <p:sldId id="309" r:id="rId38"/>
    <p:sldId id="310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64"/>
    <p:restoredTop sz="94694"/>
  </p:normalViewPr>
  <p:slideViewPr>
    <p:cSldViewPr>
      <p:cViewPr varScale="1">
        <p:scale>
          <a:sx n="121" d="100"/>
          <a:sy n="121" d="100"/>
        </p:scale>
        <p:origin x="12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956E7F-4FB5-A722-7C71-FC41A2BB7B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57C98-0FD3-DA8A-242E-46EE42F761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157F068-D8D8-D945-B9C2-BD3E80B2C2FD}" type="datetimeFigureOut">
              <a:rPr lang="en-US" altLang="en-US"/>
              <a:pPr>
                <a:defRPr/>
              </a:pPr>
              <a:t>6/8/25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C978941-575C-6042-476D-A3337120A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411B33-4C1C-88E8-FB0D-1AC430A9A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AB368-A3EB-6FD0-F432-9E602724D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56D87-B03F-061E-488D-EE619B85F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875FF78-9A05-4B41-892C-FAD6A468194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8DBACEB9-DE0C-426C-30AF-6BB8BC3BE1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47CEC6B5-ABA0-DF0B-5615-82AD3608BB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55579402-0C83-8A0A-7939-B9BF82894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78D19C5-28B8-A04E-8C80-B86C4C13B679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14F0ADDC-2AD2-384D-0D25-014755F99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F7C8525-5B5F-E34D-93A3-059A9237B264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F23A293-A7C0-3535-3F5C-55432C8255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BB3192C-E0D5-1B13-4B01-E6FECD254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4343400"/>
            <a:ext cx="59436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9DF50D78-A819-BD5C-2692-B250AC68C2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289FA973-1479-BFDE-EA51-E37F8E5697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5FF1485D-78F8-BA6D-D192-A7A8C847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385120B-06DE-244C-9DB5-FF0295A49561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231FBF2C-D14B-EC3B-C13D-276593DA55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6" name="Notes Placeholder 2">
            <a:extLst>
              <a:ext uri="{FF2B5EF4-FFF2-40B4-BE49-F238E27FC236}">
                <a16:creationId xmlns:a16="http://schemas.microsoft.com/office/drawing/2014/main" id="{2E7233F2-B82D-4F16-D5B4-63A17F9939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71ACBEB6-C9D9-39B3-DF7A-7ABA424AB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1FFAFB-42AD-064B-B113-0AA2ADA5E814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0CF3A219-19EB-18E7-98E5-09C6F22DF8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AD03F468-63E8-EFC1-678A-7AE4BC7D62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3735E524-E16C-21FF-6F8D-43D12F8F5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1E3403-1D60-1745-82E1-22DB4A208D2D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0BB867-9ED8-4089-0481-AD48135601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D40552-06D7-46D2-6A8B-B37DE47EF3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001B95C-42BA-FF79-8D54-2FD1DCD333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E0C26A-A986-5648-A35B-083478C4DE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53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5380E3-6873-B2C4-BFE0-1C7D860742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4C8F71-013F-8571-6360-CF00CA17B0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AE3F906-B956-4FB5-13AD-2BE849CB4A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E2F1F0-15AD-1245-9C4A-415E8FAFA6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128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1409FB3-BA6A-084D-4CB2-ABE50ECD05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6B2A33-43EE-9AE9-8396-B5123023FA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4232DD7-6DBA-C731-78DB-CCA4C9558A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2A1C40-64AB-9449-A648-F0BFD5143C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84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A8479-9FA9-73BE-1B7E-C583CE2897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615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50D26-D2BF-41D1-320B-482603E1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01E0C-9642-A164-0C61-6306D019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6BBFA15-AC49-5747-8978-CCED6C2261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78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68C509-B742-F650-0B64-4D8DE6A0C1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886DE63-24B4-75AD-0C0A-EF12B657AB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CB17D4D-5C37-34C6-E98C-D1278C850A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94EB28-65DD-0F46-8AD3-F2CB23D5B9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52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E95C81-2EC5-66FD-56AE-08B878E6C5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431F0B-7AF6-BCC5-3A17-9E82A6FFFF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9CECDA-98FD-AF57-4B29-D058C1193E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11CBCD-4859-1F45-8D09-8D2FA49FD1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650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33400-2B0D-934B-871D-10C8033755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7F38D-FC30-04CE-D951-789F2339ED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7B3B9-7ADD-6FB9-A7AB-47F217F616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D631C-EC5F-D14E-BEEA-D0AD39AA21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1300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DC46E8F-AA41-E137-55DE-667CC82998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32EAEB0-F7F9-4E87-6BE6-302B9A2733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067E59C-8F95-29EF-9BDB-4261794AE1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78A5A9-3120-174F-970D-F5986B93FB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32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FFB12FD-B34A-37DF-767E-6C2E774EEA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CE35C6D-6A6D-3567-55F2-5EBC4130B1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7FC4B81-1513-6ED6-FA8C-0DE5BE4CC5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2D9BAF-818B-904C-B2A5-6C494272BC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0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ACF660C-474A-AFD9-A35A-0A148FE2C4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E4CF9A9-C011-A2EB-E9C3-8C5239E17F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614546-E574-9FC4-967F-A4A1ADB373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28EA65-F3E4-E74F-B77B-658230AB0E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0927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7B92D0-5511-6230-3B9D-377AEC7112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DC639-0390-9AB4-F033-8250C65299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BA474B-3998-D931-F700-B555BC6DD8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0AD59D-CD57-234E-AB60-241015C462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582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87129D-436E-EA95-EA5F-3B10A5700C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A2387-1FDC-0B99-5B21-306DCA9EE7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062DE-BF2B-6B25-9C3F-A99BD84662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FFB311-BF2B-2346-B25E-7C40309819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38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D085177-ED7E-97CF-8F8A-0C59DDE088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2E8B897-5AF5-E6FE-C6CC-B21CBDE44D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75548CA-3393-81E3-A966-F6571C194DF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D8CE97F-D75E-A6DB-D277-A9727ACFEFE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95BD5F2-BDE1-597E-54B5-5E69036B80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42C88D8E-2174-5C4A-AB55-ECB74BE552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upload.wikimedia.org/wikipedia/commons/1/15/IPA_chart_2005.p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65CDF367-06FA-FFD7-CF65-2D266C50E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ED04A6E7-00E4-035C-ED09-65A9292E15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E06D8-CBC1-B953-CEF0-5417D36FE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76200"/>
            <a:ext cx="9677400" cy="7315200"/>
          </a:xfrm>
          <a:prstGeom prst="rect">
            <a:avLst/>
          </a:prstGeom>
          <a:solidFill>
            <a:srgbClr val="7030A0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C3B671-46D5-4A71-A255-AC9352C53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130425"/>
            <a:ext cx="9677400" cy="1450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pc="600" dirty="0">
                <a:solidFill>
                  <a:schemeClr val="tx1"/>
                </a:solidFill>
              </a:rPr>
              <a:t>Introductory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1CE21-5DC4-4C8E-433D-312B966BC96E}"/>
              </a:ext>
            </a:extLst>
          </p:cNvPr>
          <p:cNvSpPr txBox="1"/>
          <p:nvPr/>
        </p:nvSpPr>
        <p:spPr>
          <a:xfrm>
            <a:off x="7086600" y="5867400"/>
            <a:ext cx="2286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pc="300" dirty="0">
                <a:solidFill>
                  <a:schemeClr val="accent5"/>
                </a:solidFill>
                <a:latin typeface="Arial" charset="0"/>
                <a:ea typeface="ＭＳ Ｐゴシック" charset="0"/>
                <a:cs typeface="ＭＳ Ｐゴシック" charset="0"/>
              </a:rPr>
              <a:t>MALA 60970</a:t>
            </a:r>
          </a:p>
          <a:p>
            <a:pPr eaLnBrk="1" hangingPunct="1">
              <a:defRPr/>
            </a:pPr>
            <a:r>
              <a:rPr lang="en-US" spc="300" dirty="0">
                <a:solidFill>
                  <a:schemeClr val="accent5"/>
                </a:solidFill>
                <a:latin typeface="Arial" charset="0"/>
                <a:ea typeface="ＭＳ Ｐゴシック" charset="0"/>
                <a:cs typeface="ＭＳ Ｐゴシック" charset="0"/>
              </a:rPr>
              <a:t>Dr. Curt Rode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AB79-5357-C305-03E7-FB8F31FD9E11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Argument: </a:t>
            </a:r>
            <a:r>
              <a:rPr lang="en-US" i="1" spc="600" dirty="0"/>
              <a:t>The Appeals</a:t>
            </a:r>
          </a:p>
        </p:txBody>
      </p:sp>
      <p:sp>
        <p:nvSpPr>
          <p:cNvPr id="25602" name="TextBox 8">
            <a:extLst>
              <a:ext uri="{FF2B5EF4-FFF2-40B4-BE49-F238E27FC236}">
                <a16:creationId xmlns:a16="http://schemas.microsoft.com/office/drawing/2014/main" id="{27103107-0A88-58CD-EDCD-8AFCBFB89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3276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To be read and taken seriously, texts don’t simply need to be </a:t>
            </a:r>
            <a:r>
              <a:rPr lang="en-US" altLang="en-US" sz="2400" i="1"/>
              <a:t>well-written.</a:t>
            </a:r>
          </a:p>
        </p:txBody>
      </p:sp>
      <p:pic>
        <p:nvPicPr>
          <p:cNvPr id="25603" name="Picture 3" descr="HandwrittenPost2c.gif">
            <a:extLst>
              <a:ext uri="{FF2B5EF4-FFF2-40B4-BE49-F238E27FC236}">
                <a16:creationId xmlns:a16="http://schemas.microsoft.com/office/drawing/2014/main" id="{3A988BD8-7CA0-5C58-4487-6379BA00B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33600"/>
            <a:ext cx="38862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69DF-9F0C-65D2-73A7-06F28EB7131A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Argument: </a:t>
            </a:r>
            <a:r>
              <a:rPr lang="en-US" i="1" spc="600" dirty="0"/>
              <a:t>The Appeals</a:t>
            </a:r>
          </a:p>
        </p:txBody>
      </p:sp>
      <p:sp>
        <p:nvSpPr>
          <p:cNvPr id="26626" name="TextBox 8">
            <a:extLst>
              <a:ext uri="{FF2B5EF4-FFF2-40B4-BE49-F238E27FC236}">
                <a16:creationId xmlns:a16="http://schemas.microsoft.com/office/drawing/2014/main" id="{8B52D378-6621-91B8-E845-5C4E57732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Texts also need to be </a:t>
            </a:r>
            <a:r>
              <a:rPr lang="en-US" altLang="en-US" sz="2400" i="1"/>
              <a:t>thoughtfully</a:t>
            </a:r>
            <a:r>
              <a:rPr lang="en-US" altLang="en-US" sz="2400"/>
              <a:t> </a:t>
            </a:r>
            <a:r>
              <a:rPr lang="en-US" altLang="en-US" sz="2400" i="1"/>
              <a:t>designed</a:t>
            </a:r>
            <a:r>
              <a:rPr lang="en-US" altLang="en-US" sz="2400"/>
              <a:t>.</a:t>
            </a:r>
          </a:p>
        </p:txBody>
      </p:sp>
      <p:pic>
        <p:nvPicPr>
          <p:cNvPr id="26627" name="Picture 3" descr="HandwrittenPost2c.gif">
            <a:extLst>
              <a:ext uri="{FF2B5EF4-FFF2-40B4-BE49-F238E27FC236}">
                <a16:creationId xmlns:a16="http://schemas.microsoft.com/office/drawing/2014/main" id="{4BA2B56A-C27E-C632-CA51-8ECF6B1E9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8000"/>
            <a:ext cx="242093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 descr="000.png">
            <a:extLst>
              <a:ext uri="{FF2B5EF4-FFF2-40B4-BE49-F238E27FC236}">
                <a16:creationId xmlns:a16="http://schemas.microsoft.com/office/drawing/2014/main" id="{2F2D164C-DE5D-5DEA-133D-BE760567B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71800"/>
            <a:ext cx="183515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4">
            <a:extLst>
              <a:ext uri="{FF2B5EF4-FFF2-40B4-BE49-F238E27FC236}">
                <a16:creationId xmlns:a16="http://schemas.microsoft.com/office/drawing/2014/main" id="{04F33166-9547-7C6E-AEC8-9D59835E7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715000"/>
            <a:ext cx="2276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Handwritten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&amp; scanned blog post</a:t>
            </a:r>
          </a:p>
        </p:txBody>
      </p:sp>
      <p:sp>
        <p:nvSpPr>
          <p:cNvPr id="26630" name="TextBox 5">
            <a:extLst>
              <a:ext uri="{FF2B5EF4-FFF2-40B4-BE49-F238E27FC236}">
                <a16:creationId xmlns:a16="http://schemas.microsoft.com/office/drawing/2014/main" id="{D47E6DCB-1D6B-FB0B-2E36-F38D1B932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867400"/>
            <a:ext cx="189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Academic article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217E-2383-803F-DA25-3E2CDC0A46D8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Argument: </a:t>
            </a:r>
            <a:r>
              <a:rPr lang="en-US" i="1" spc="600" dirty="0"/>
              <a:t>The Appeals</a:t>
            </a:r>
          </a:p>
        </p:txBody>
      </p:sp>
      <p:sp>
        <p:nvSpPr>
          <p:cNvPr id="27650" name="TextBox 8">
            <a:extLst>
              <a:ext uri="{FF2B5EF4-FFF2-40B4-BE49-F238E27FC236}">
                <a16:creationId xmlns:a16="http://schemas.microsoft.com/office/drawing/2014/main" id="{9F8BC81E-E684-C9F3-6859-E0E6EF9D1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229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And the visual design depends on </a:t>
            </a:r>
            <a:r>
              <a:rPr lang="en-US" altLang="en-US" sz="2400" i="1"/>
              <a:t>purpose,</a:t>
            </a:r>
            <a:r>
              <a:rPr lang="en-US" altLang="en-US" sz="2400"/>
              <a:t> </a:t>
            </a:r>
            <a:r>
              <a:rPr lang="en-US" altLang="en-US" sz="2400" i="1"/>
              <a:t>genre,</a:t>
            </a:r>
            <a:r>
              <a:rPr lang="en-US" altLang="en-US" sz="2400"/>
              <a:t> and </a:t>
            </a:r>
            <a:r>
              <a:rPr lang="en-US" altLang="en-US" sz="2400" i="1"/>
              <a:t>audience</a:t>
            </a:r>
            <a:r>
              <a:rPr lang="en-US" altLang="en-US" sz="2400"/>
              <a:t>.</a:t>
            </a:r>
          </a:p>
        </p:txBody>
      </p:sp>
      <p:pic>
        <p:nvPicPr>
          <p:cNvPr id="27651" name="Picture 4" descr="364a61679be27c98cd54c2cb42180334.jpg">
            <a:extLst>
              <a:ext uri="{FF2B5EF4-FFF2-40B4-BE49-F238E27FC236}">
                <a16:creationId xmlns:a16="http://schemas.microsoft.com/office/drawing/2014/main" id="{A4C08600-AAA0-CE34-62BE-9654DF656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38227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 descr="Adele-covers-rolling-stone-magazine-1024x697.png">
            <a:extLst>
              <a:ext uri="{FF2B5EF4-FFF2-40B4-BE49-F238E27FC236}">
                <a16:creationId xmlns:a16="http://schemas.microsoft.com/office/drawing/2014/main" id="{1CD2B312-06B5-F793-4D7F-D8429DD80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76600"/>
            <a:ext cx="38068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Box 6">
            <a:extLst>
              <a:ext uri="{FF2B5EF4-FFF2-40B4-BE49-F238E27FC236}">
                <a16:creationId xmlns:a16="http://schemas.microsoft.com/office/drawing/2014/main" id="{70C37F62-97B3-5FD0-B357-1A82C3DD9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019800"/>
            <a:ext cx="165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Article in </a:t>
            </a:r>
            <a:r>
              <a:rPr lang="en-US" altLang="en-US" sz="1800" i="1"/>
              <a:t>Time</a:t>
            </a:r>
            <a:endParaRPr lang="en-US" altLang="en-US" sz="1800"/>
          </a:p>
        </p:txBody>
      </p:sp>
      <p:sp>
        <p:nvSpPr>
          <p:cNvPr id="27654" name="TextBox 7">
            <a:extLst>
              <a:ext uri="{FF2B5EF4-FFF2-40B4-BE49-F238E27FC236}">
                <a16:creationId xmlns:a16="http://schemas.microsoft.com/office/drawing/2014/main" id="{B5770088-7986-EC51-70B9-F245F0055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6019800"/>
            <a:ext cx="2563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Article in </a:t>
            </a:r>
            <a:r>
              <a:rPr lang="en-US" altLang="en-US" sz="1800" i="1"/>
              <a:t>Rolling Stone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1B17-0A08-2515-6FAD-352118715B0B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Argument: </a:t>
            </a:r>
            <a:r>
              <a:rPr lang="en-US" i="1" spc="600" dirty="0"/>
              <a:t>The Appeals</a:t>
            </a:r>
          </a:p>
        </p:txBody>
      </p:sp>
      <p:sp>
        <p:nvSpPr>
          <p:cNvPr id="28674" name="TextBox 8">
            <a:extLst>
              <a:ext uri="{FF2B5EF4-FFF2-40B4-BE49-F238E27FC236}">
                <a16:creationId xmlns:a16="http://schemas.microsoft.com/office/drawing/2014/main" id="{FD69625E-706F-2C4B-0225-15436EEC5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701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 Aristotle’s Rhetorical Triangle:</a:t>
            </a:r>
            <a:endParaRPr lang="en-US" altLang="en-US" sz="240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D4BEFFC-4C72-53DF-8FE0-D75B71744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43200"/>
            <a:ext cx="4495800" cy="35052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8676" name="TextBox 3">
            <a:extLst>
              <a:ext uri="{FF2B5EF4-FFF2-40B4-BE49-F238E27FC236}">
                <a16:creationId xmlns:a16="http://schemas.microsoft.com/office/drawing/2014/main" id="{31CB3B19-9CD7-A021-6DE5-EEA964F3BA8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74913" y="2362200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Logos</a:t>
            </a:r>
          </a:p>
        </p:txBody>
      </p:sp>
      <p:sp>
        <p:nvSpPr>
          <p:cNvPr id="28677" name="TextBox 4">
            <a:extLst>
              <a:ext uri="{FF2B5EF4-FFF2-40B4-BE49-F238E27FC236}">
                <a16:creationId xmlns:a16="http://schemas.microsoft.com/office/drawing/2014/main" id="{40106BE5-A86B-B57C-8CA4-D0ABBDF26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" y="5876925"/>
            <a:ext cx="1301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Pathos</a:t>
            </a:r>
          </a:p>
        </p:txBody>
      </p:sp>
      <p:sp>
        <p:nvSpPr>
          <p:cNvPr id="28678" name="TextBox 5">
            <a:extLst>
              <a:ext uri="{FF2B5EF4-FFF2-40B4-BE49-F238E27FC236}">
                <a16:creationId xmlns:a16="http://schemas.microsoft.com/office/drawing/2014/main" id="{26494B83-0432-30B5-C67B-CC8DD4391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867400"/>
            <a:ext cx="1103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Ethos</a:t>
            </a:r>
          </a:p>
        </p:txBody>
      </p:sp>
      <p:sp>
        <p:nvSpPr>
          <p:cNvPr id="28679" name="TextBox 3">
            <a:extLst>
              <a:ext uri="{FF2B5EF4-FFF2-40B4-BE49-F238E27FC236}">
                <a16:creationId xmlns:a16="http://schemas.microsoft.com/office/drawing/2014/main" id="{75DA1664-8382-C20F-7E99-11CE0E03A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667000"/>
            <a:ext cx="32766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Thankfully, we don’t need to start from scratch in terms of how we analyze and compose new media (multimodal) compositions.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Classical rhetoric </a:t>
            </a:r>
            <a:r>
              <a:rPr lang="en-US" altLang="en-US" sz="2000"/>
              <a:t>can still help us develop effective writing and design strategies.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00ED-D211-83D4-40E7-C4F0E94C8462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Argument: </a:t>
            </a:r>
            <a:r>
              <a:rPr lang="en-US" i="1" spc="600" dirty="0"/>
              <a:t>The Appeals</a:t>
            </a:r>
          </a:p>
        </p:txBody>
      </p:sp>
      <p:sp>
        <p:nvSpPr>
          <p:cNvPr id="29698" name="TextBox 8">
            <a:extLst>
              <a:ext uri="{FF2B5EF4-FFF2-40B4-BE49-F238E27FC236}">
                <a16:creationId xmlns:a16="http://schemas.microsoft.com/office/drawing/2014/main" id="{D26959AA-5695-2C67-84FD-38725D98A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701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 Aristotle’s Rhetorical Triangle:</a:t>
            </a:r>
            <a:endParaRPr lang="en-US" altLang="en-US" sz="240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C7F48B1-7FF9-FB7E-9BC1-62019DD67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038" y="2819400"/>
            <a:ext cx="4495800" cy="35052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9700" name="TextBox 3">
            <a:extLst>
              <a:ext uri="{FF2B5EF4-FFF2-40B4-BE49-F238E27FC236}">
                <a16:creationId xmlns:a16="http://schemas.microsoft.com/office/drawing/2014/main" id="{7C376118-9D95-DC91-83DA-502242F0986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486400" y="2438400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Logos</a:t>
            </a:r>
          </a:p>
        </p:txBody>
      </p:sp>
      <p:sp>
        <p:nvSpPr>
          <p:cNvPr id="29701" name="TextBox 4">
            <a:extLst>
              <a:ext uri="{FF2B5EF4-FFF2-40B4-BE49-F238E27FC236}">
                <a16:creationId xmlns:a16="http://schemas.microsoft.com/office/drawing/2014/main" id="{326BEE3F-4D68-F791-55C1-BD4252045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888" y="5953125"/>
            <a:ext cx="1301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Pathos</a:t>
            </a:r>
          </a:p>
        </p:txBody>
      </p:sp>
      <p:sp>
        <p:nvSpPr>
          <p:cNvPr id="29702" name="TextBox 5">
            <a:extLst>
              <a:ext uri="{FF2B5EF4-FFF2-40B4-BE49-F238E27FC236}">
                <a16:creationId xmlns:a16="http://schemas.microsoft.com/office/drawing/2014/main" id="{573A2BBA-38CC-DBAE-9565-5A01BF018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7038" y="5943600"/>
            <a:ext cx="1103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Ethos</a:t>
            </a:r>
          </a:p>
        </p:txBody>
      </p:sp>
      <p:sp>
        <p:nvSpPr>
          <p:cNvPr id="29703" name="TextBox 3">
            <a:extLst>
              <a:ext uri="{FF2B5EF4-FFF2-40B4-BE49-F238E27FC236}">
                <a16:creationId xmlns:a16="http://schemas.microsoft.com/office/drawing/2014/main" id="{5C8881EF-40A0-7F86-5AE2-F2A67FC24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514600"/>
            <a:ext cx="3116263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In your notes</a:t>
            </a:r>
            <a:r>
              <a:rPr lang="en-US" altLang="en-US" sz="2000"/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Write down a clear definition of each term.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Then, take a few minutes to explore why we need </a:t>
            </a:r>
            <a:r>
              <a:rPr lang="en-US" altLang="en-US" sz="2000" b="1" i="1"/>
              <a:t>three </a:t>
            </a:r>
            <a:r>
              <a:rPr lang="en-US" altLang="en-US" sz="2000"/>
              <a:t>distinct appeals. Why can’t we get by with one or two?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9674-3452-5935-4CDF-9EC194FBE4B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Argument: </a:t>
            </a:r>
            <a:r>
              <a:rPr lang="en-US" i="1" spc="600" dirty="0"/>
              <a:t>The Appeals</a:t>
            </a:r>
          </a:p>
        </p:txBody>
      </p:sp>
      <p:sp>
        <p:nvSpPr>
          <p:cNvPr id="30722" name="TextBox 8">
            <a:extLst>
              <a:ext uri="{FF2B5EF4-FFF2-40B4-BE49-F238E27FC236}">
                <a16:creationId xmlns:a16="http://schemas.microsoft.com/office/drawing/2014/main" id="{2EA796EE-BA6D-DC27-7744-B9EA5CC21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701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 Aristotle’s Rhetorical Triangle:</a:t>
            </a:r>
            <a:endParaRPr lang="en-US" altLang="en-US" sz="240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ACB6A63-CC5B-9EAB-6C8B-A884DDB2A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038" y="2819400"/>
            <a:ext cx="4495800" cy="35052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0724" name="TextBox 3">
            <a:extLst>
              <a:ext uri="{FF2B5EF4-FFF2-40B4-BE49-F238E27FC236}">
                <a16:creationId xmlns:a16="http://schemas.microsoft.com/office/drawing/2014/main" id="{B613F9BC-BA1C-F11F-2D60-50C11AC2140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486400" y="2438400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Logos</a:t>
            </a:r>
          </a:p>
        </p:txBody>
      </p:sp>
      <p:sp>
        <p:nvSpPr>
          <p:cNvPr id="30725" name="TextBox 4">
            <a:extLst>
              <a:ext uri="{FF2B5EF4-FFF2-40B4-BE49-F238E27FC236}">
                <a16:creationId xmlns:a16="http://schemas.microsoft.com/office/drawing/2014/main" id="{92128458-801D-D21F-F04F-7B3B6209F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888" y="5953125"/>
            <a:ext cx="1301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Pathos</a:t>
            </a:r>
          </a:p>
        </p:txBody>
      </p:sp>
      <p:sp>
        <p:nvSpPr>
          <p:cNvPr id="30726" name="TextBox 5">
            <a:extLst>
              <a:ext uri="{FF2B5EF4-FFF2-40B4-BE49-F238E27FC236}">
                <a16:creationId xmlns:a16="http://schemas.microsoft.com/office/drawing/2014/main" id="{19512FB7-0226-6816-1E7C-7F54B693F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7038" y="5943600"/>
            <a:ext cx="1103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Ethos</a:t>
            </a:r>
          </a:p>
        </p:txBody>
      </p:sp>
      <p:sp>
        <p:nvSpPr>
          <p:cNvPr id="30727" name="TextBox 3">
            <a:extLst>
              <a:ext uri="{FF2B5EF4-FFF2-40B4-BE49-F238E27FC236}">
                <a16:creationId xmlns:a16="http://schemas.microsoft.com/office/drawing/2014/main" id="{ECEC1934-AAF3-0BAE-DA89-9CF7F45DE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590800"/>
            <a:ext cx="396240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Possible explanations:</a:t>
            </a: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Human beings are </a:t>
            </a:r>
            <a:r>
              <a:rPr lang="en-US" altLang="en-US" sz="2000" b="1"/>
              <a:t>complicated</a:t>
            </a:r>
            <a:r>
              <a:rPr lang="en-US" altLang="en-US" sz="2000"/>
              <a:t> creatures whose </a:t>
            </a:r>
            <a:r>
              <a:rPr lang="en-US" altLang="en-US" sz="2000" b="1"/>
              <a:t>emotional, intellectual, </a:t>
            </a:r>
            <a:r>
              <a:rPr lang="en-US" altLang="en-US" sz="2000"/>
              <a:t>and </a:t>
            </a:r>
            <a:r>
              <a:rPr lang="en-US" altLang="en-US" sz="2000" b="1"/>
              <a:t>ethical </a:t>
            </a:r>
            <a:r>
              <a:rPr lang="en-US" altLang="en-US" sz="2000"/>
              <a:t>needs are always in </a:t>
            </a:r>
            <a:r>
              <a:rPr lang="en-US" altLang="en-US" sz="2000" b="1"/>
              <a:t>flux</a:t>
            </a:r>
            <a:r>
              <a:rPr lang="en-US" altLang="en-US" sz="2000"/>
              <a:t> (and if that’s true for individuals, it’s certainly true for </a:t>
            </a:r>
            <a:r>
              <a:rPr lang="en-US" altLang="en-US" sz="2000" b="1" i="1"/>
              <a:t>groups</a:t>
            </a:r>
            <a:r>
              <a:rPr lang="en-US" altLang="en-US" sz="2000"/>
              <a:t> of individuals).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BBDC-B227-C920-1FE7-6BAE22A734B2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Argument: </a:t>
            </a:r>
            <a:r>
              <a:rPr lang="en-US" i="1" spc="600" dirty="0"/>
              <a:t>The Appeals</a:t>
            </a:r>
          </a:p>
        </p:txBody>
      </p:sp>
      <p:sp>
        <p:nvSpPr>
          <p:cNvPr id="31746" name="TextBox 8">
            <a:extLst>
              <a:ext uri="{FF2B5EF4-FFF2-40B4-BE49-F238E27FC236}">
                <a16:creationId xmlns:a16="http://schemas.microsoft.com/office/drawing/2014/main" id="{E44EAEC2-D399-9207-8973-96ACEA8FD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701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 Aristotle’s Rhetorical Triangle:</a:t>
            </a:r>
            <a:endParaRPr lang="en-US" altLang="en-US" sz="240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1DD498A1-5CC6-6B2B-6EC1-1B1378210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038" y="2819400"/>
            <a:ext cx="4495800" cy="35052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1748" name="TextBox 3">
            <a:extLst>
              <a:ext uri="{FF2B5EF4-FFF2-40B4-BE49-F238E27FC236}">
                <a16:creationId xmlns:a16="http://schemas.microsoft.com/office/drawing/2014/main" id="{2F57EC6C-94D8-A99A-DEEE-6937B99DE52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486400" y="2438400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Logos</a:t>
            </a:r>
          </a:p>
        </p:txBody>
      </p:sp>
      <p:sp>
        <p:nvSpPr>
          <p:cNvPr id="31749" name="TextBox 4">
            <a:extLst>
              <a:ext uri="{FF2B5EF4-FFF2-40B4-BE49-F238E27FC236}">
                <a16:creationId xmlns:a16="http://schemas.microsoft.com/office/drawing/2014/main" id="{7AB0A150-7C5C-B9FF-4E29-FE4098913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888" y="5953125"/>
            <a:ext cx="1301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Pathos</a:t>
            </a:r>
          </a:p>
        </p:txBody>
      </p:sp>
      <p:sp>
        <p:nvSpPr>
          <p:cNvPr id="31750" name="TextBox 5">
            <a:extLst>
              <a:ext uri="{FF2B5EF4-FFF2-40B4-BE49-F238E27FC236}">
                <a16:creationId xmlns:a16="http://schemas.microsoft.com/office/drawing/2014/main" id="{A046995F-1A43-64DA-2622-00F373B09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7038" y="5943600"/>
            <a:ext cx="1103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Ethos</a:t>
            </a:r>
          </a:p>
        </p:txBody>
      </p:sp>
      <p:sp>
        <p:nvSpPr>
          <p:cNvPr id="31751" name="TextBox 3">
            <a:extLst>
              <a:ext uri="{FF2B5EF4-FFF2-40B4-BE49-F238E27FC236}">
                <a16:creationId xmlns:a16="http://schemas.microsoft.com/office/drawing/2014/main" id="{8FF6C85E-7EB0-E9B0-32A3-4836EC071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590800"/>
            <a:ext cx="44196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Why Compose Multimodally?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Human beings receive information through </a:t>
            </a:r>
            <a:r>
              <a:rPr lang="en-US" altLang="en-US" sz="2000" b="1"/>
              <a:t>each</a:t>
            </a:r>
            <a:r>
              <a:rPr lang="en-US" altLang="en-US" sz="2000"/>
              <a:t> of </a:t>
            </a:r>
            <a:r>
              <a:rPr lang="en-US" altLang="en-US" sz="2000" b="1"/>
              <a:t>the five senses</a:t>
            </a:r>
            <a:r>
              <a:rPr lang="en-US" altLang="en-US" sz="2000"/>
              <a:t>.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New media </a:t>
            </a:r>
            <a:r>
              <a:rPr lang="en-US" altLang="en-US" sz="2000"/>
              <a:t>compositions seek to appeal to their audience by seeming to engage </a:t>
            </a:r>
            <a:r>
              <a:rPr lang="en-US" altLang="en-US" sz="2000" b="1"/>
              <a:t>a greater number of </a:t>
            </a:r>
            <a:br>
              <a:rPr lang="en-US" altLang="en-US" sz="2000" b="1"/>
            </a:br>
            <a:r>
              <a:rPr lang="en-US" altLang="en-US" sz="2000" b="1"/>
              <a:t>the physical senses.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B1D3637D-8A32-2E85-F9AD-8CBEC8A12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685800"/>
            <a:ext cx="7467600" cy="1143000"/>
          </a:xfrm>
          <a:noFill/>
        </p:spPr>
        <p:txBody>
          <a:bodyPr lIns="92075" tIns="46038" rIns="92075" bIns="46038"/>
          <a:lstStyle/>
          <a:p>
            <a:r>
              <a:rPr lang="en-US" altLang="en-US">
                <a:ea typeface="ＭＳ Ｐゴシック" panose="020B0600070205080204" pitchFamily="34" charset="-128"/>
              </a:rPr>
              <a:t>Who Are They?</a:t>
            </a:r>
            <a:r>
              <a:rPr lang="en-US" altLang="en-US" sz="3600">
                <a:ea typeface="ＭＳ Ｐゴシック" panose="020B0600070205080204" pitchFamily="34" charset="-128"/>
              </a:rPr>
              <a:t> </a:t>
            </a:r>
            <a:br>
              <a:rPr lang="en-US" altLang="en-US" sz="3600">
                <a:ea typeface="ＭＳ Ｐゴシック" panose="020B0600070205080204" pitchFamily="34" charset="-128"/>
              </a:rPr>
            </a:br>
            <a:endParaRPr lang="en-US" altLang="en-US" sz="3600">
              <a:ea typeface="ＭＳ Ｐゴシック" panose="020B0600070205080204" pitchFamily="34" charset="-128"/>
            </a:endParaRPr>
          </a:p>
        </p:txBody>
      </p:sp>
      <p:pic>
        <p:nvPicPr>
          <p:cNvPr id="40962" name="Picture 1">
            <a:extLst>
              <a:ext uri="{FF2B5EF4-FFF2-40B4-BE49-F238E27FC236}">
                <a16:creationId xmlns:a16="http://schemas.microsoft.com/office/drawing/2014/main" id="{A869D53E-C012-372D-E391-09DFFC676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-152400"/>
            <a:ext cx="11649075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">
            <a:extLst>
              <a:ext uri="{FF2B5EF4-FFF2-40B4-BE49-F238E27FC236}">
                <a16:creationId xmlns:a16="http://schemas.microsoft.com/office/drawing/2014/main" id="{FC9A9508-055B-2886-F07D-65B7925B0E1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905000"/>
            <a:ext cx="3429000" cy="4724400"/>
          </a:xfrm>
          <a:noFill/>
        </p:spPr>
        <p:txBody>
          <a:bodyPr lIns="92075" tIns="46038" rIns="92075" bIns="46038"/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Really, it all comes down to expanding our understanding of </a:t>
            </a:r>
            <a:r>
              <a:rPr lang="en-US" altLang="en-US" sz="1800" b="1">
                <a:ea typeface="ＭＳ Ｐゴシック" panose="020B0600070205080204" pitchFamily="34" charset="-128"/>
              </a:rPr>
              <a:t>Audience.</a:t>
            </a:r>
            <a:endParaRPr lang="en-US" altLang="en-US" sz="1800">
              <a:ea typeface="ＭＳ Ｐゴシック" panose="020B0600070205080204" pitchFamily="34" charset="-128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endParaRPr lang="en-US" altLang="en-US" sz="1800">
              <a:ea typeface="ＭＳ Ｐゴシック" panose="020B0600070205080204" pitchFamily="34" charset="-128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For our purposes, </a:t>
            </a:r>
            <a:r>
              <a:rPr lang="en-US" altLang="en-US" sz="1800" b="1">
                <a:ea typeface="ＭＳ Ｐゴシック" panose="020B0600070205080204" pitchFamily="34" charset="-128"/>
              </a:rPr>
              <a:t>Audience</a:t>
            </a:r>
            <a:r>
              <a:rPr lang="en-US" altLang="en-US" sz="1800">
                <a:ea typeface="ＭＳ Ｐゴシック" panose="020B0600070205080204" pitchFamily="34" charset="-128"/>
              </a:rPr>
              <a:t> can be defined as “people who don’t know you and who </a:t>
            </a:r>
            <a:r>
              <a:rPr lang="en-US" altLang="en-US" sz="1800" b="1" i="1">
                <a:ea typeface="ＭＳ Ｐゴシック" panose="020B0600070205080204" pitchFamily="34" charset="-128"/>
              </a:rPr>
              <a:t>don’t</a:t>
            </a:r>
            <a:r>
              <a:rPr lang="en-US" altLang="en-US" sz="1800">
                <a:ea typeface="ＭＳ Ｐゴシック" panose="020B0600070205080204" pitchFamily="34" charset="-128"/>
              </a:rPr>
              <a:t> </a:t>
            </a:r>
            <a:r>
              <a:rPr lang="en-US" altLang="en-US" sz="1800" b="1" i="1">
                <a:ea typeface="ＭＳ Ｐゴシック" panose="020B0600070205080204" pitchFamily="34" charset="-128"/>
              </a:rPr>
              <a:t>initially</a:t>
            </a:r>
            <a:r>
              <a:rPr lang="en-US" altLang="en-US" sz="1800">
                <a:ea typeface="ＭＳ Ｐゴシック" panose="020B0600070205080204" pitchFamily="34" charset="-128"/>
              </a:rPr>
              <a:t> have the time for and/or interest in what you have to say.”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altLang="en-US" sz="1800">
              <a:ea typeface="ＭＳ Ｐゴシック" panose="020B0600070205080204" pitchFamily="34" charset="-128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How do we get past that </a:t>
            </a:r>
            <a:r>
              <a:rPr lang="en-US" altLang="en-US" sz="1800" b="1">
                <a:ea typeface="ＭＳ Ｐゴシック" panose="020B0600070205080204" pitchFamily="34" charset="-128"/>
              </a:rPr>
              <a:t>initial</a:t>
            </a:r>
            <a:r>
              <a:rPr lang="en-US" altLang="en-US" sz="1800">
                <a:ea typeface="ＭＳ Ｐゴシック" panose="020B0600070205080204" pitchFamily="34" charset="-128"/>
              </a:rPr>
              <a:t> resistance?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altLang="en-US" sz="1800">
              <a:ea typeface="ＭＳ Ｐゴシック" panose="020B0600070205080204" pitchFamily="34" charset="-128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How can we make our ideas </a:t>
            </a:r>
            <a:r>
              <a:rPr lang="en-US" altLang="en-US" sz="1800" b="1">
                <a:ea typeface="ＭＳ Ｐゴシック" panose="020B0600070205080204" pitchFamily="34" charset="-128"/>
              </a:rPr>
              <a:t>appealing</a:t>
            </a:r>
            <a:r>
              <a:rPr lang="en-US" altLang="en-US" sz="1800">
                <a:ea typeface="ＭＳ Ｐゴシック" panose="020B0600070205080204" pitchFamily="34" charset="-128"/>
              </a:rPr>
              <a:t> in </a:t>
            </a:r>
            <a:r>
              <a:rPr lang="en-US" altLang="en-US" sz="1800" b="1">
                <a:ea typeface="ＭＳ Ｐゴシック" panose="020B0600070205080204" pitchFamily="34" charset="-128"/>
              </a:rPr>
              <a:t>multiple ways?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FD7DF9-4578-7552-1435-5C54FCBA0DDC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pc="600" dirty="0"/>
              <a:t>Argument: </a:t>
            </a:r>
            <a:r>
              <a:rPr lang="en-US" i="1" spc="600" dirty="0"/>
              <a:t>Audience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 descr="article_1761-1.jpg">
            <a:extLst>
              <a:ext uri="{FF2B5EF4-FFF2-40B4-BE49-F238E27FC236}">
                <a16:creationId xmlns:a16="http://schemas.microsoft.com/office/drawing/2014/main" id="{340D54E5-8A6A-157F-1A84-86EEA33CF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457200"/>
            <a:ext cx="11344275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6D9605A5-7CA8-1E54-3331-2BE7D2F142D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145097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US" spc="600" dirty="0"/>
              <a:t>The Materiality of Writing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article_1761-1.jpg">
            <a:extLst>
              <a:ext uri="{FF2B5EF4-FFF2-40B4-BE49-F238E27FC236}">
                <a16:creationId xmlns:a16="http://schemas.microsoft.com/office/drawing/2014/main" id="{B7B27124-FD02-C422-2AF2-86B454405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04800"/>
            <a:ext cx="11344275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0388F8-C9B0-A8FA-5858-EC9728DE493E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Materiality</a:t>
            </a:r>
          </a:p>
        </p:txBody>
      </p:sp>
      <p:sp>
        <p:nvSpPr>
          <p:cNvPr id="44035" name="TextBox 8">
            <a:extLst>
              <a:ext uri="{FF2B5EF4-FFF2-40B4-BE49-F238E27FC236}">
                <a16:creationId xmlns:a16="http://schemas.microsoft.com/office/drawing/2014/main" id="{26D3722D-C198-C9C0-C678-2EB98A8FD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43434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ma·te·ri·al·i·ty</a:t>
            </a:r>
            <a:r>
              <a:rPr lang="en-US" altLang="en-US" sz="2400"/>
              <a:t>  </a:t>
            </a:r>
            <a:br>
              <a:rPr lang="en-US" altLang="en-US" sz="2400"/>
            </a:br>
            <a:r>
              <a:rPr lang="en-US" altLang="en-US" sz="2400" i="1"/>
              <a:t>n.</a:t>
            </a:r>
            <a:r>
              <a:rPr lang="en-US" altLang="en-US" sz="2400"/>
              <a:t> </a:t>
            </a:r>
            <a:r>
              <a:rPr lang="en-US" altLang="en-US" sz="2400" i="1"/>
              <a:t>pl.</a:t>
            </a:r>
            <a:r>
              <a:rPr lang="en-US" altLang="en-US" sz="2400"/>
              <a:t> </a:t>
            </a:r>
            <a:r>
              <a:rPr lang="en-US" altLang="en-US" sz="2400" b="1"/>
              <a:t>ma·te·ri·al·i·ties</a:t>
            </a:r>
            <a:br>
              <a:rPr lang="en-US" altLang="en-US" sz="2400" b="1"/>
            </a:br>
            <a:endParaRPr lang="en-US" altLang="en-US" sz="2400"/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en-US" altLang="en-US" sz="2400"/>
              <a:t>The state or quality of being material.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en-US" altLang="en-US" sz="2400"/>
              <a:t>Physical substance; matter.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FF43948-FA04-D4AA-C608-0F4FFDE9895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1450975"/>
          </a:xfr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US" spc="600" dirty="0"/>
              <a:t>Artificiality</a:t>
            </a:r>
            <a:br>
              <a:rPr lang="en-US" spc="600" dirty="0"/>
            </a:br>
            <a:r>
              <a:rPr lang="en-US" spc="600" dirty="0"/>
              <a:t> of Academic Writing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4" descr="article_1761-1.jpg">
            <a:extLst>
              <a:ext uri="{FF2B5EF4-FFF2-40B4-BE49-F238E27FC236}">
                <a16:creationId xmlns:a16="http://schemas.microsoft.com/office/drawing/2014/main" id="{51AB0D40-F8B3-18B7-7447-8054379E6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713" y="0"/>
            <a:ext cx="10707687" cy="711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E81C0-1D7B-108D-8242-D1DF0B8B49B1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Materiality</a:t>
            </a:r>
          </a:p>
        </p:txBody>
      </p:sp>
      <p:sp>
        <p:nvSpPr>
          <p:cNvPr id="45059" name="TextBox 8">
            <a:extLst>
              <a:ext uri="{FF2B5EF4-FFF2-40B4-BE49-F238E27FC236}">
                <a16:creationId xmlns:a16="http://schemas.microsoft.com/office/drawing/2014/main" id="{5D1F4627-BF60-7387-6785-86A3B5AE5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Words have </a:t>
            </a:r>
            <a:r>
              <a:rPr lang="en-US" altLang="en-US" sz="2400" b="1" i="1"/>
              <a:t>never</a:t>
            </a:r>
            <a:r>
              <a:rPr lang="en-US" altLang="en-US" sz="2400" b="1"/>
              <a:t> been mere information.</a:t>
            </a: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5060" name="TextBox 2">
            <a:extLst>
              <a:ext uri="{FF2B5EF4-FFF2-40B4-BE49-F238E27FC236}">
                <a16:creationId xmlns:a16="http://schemas.microsoft.com/office/drawing/2014/main" id="{4C9B6905-A193-B825-2089-4798D1236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70866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Words are always understood (initially) through the </a:t>
            </a:r>
            <a:r>
              <a:rPr lang="en-US" altLang="en-US" sz="1800" b="1" i="1"/>
              <a:t>physical senses</a:t>
            </a:r>
            <a:r>
              <a:rPr lang="en-US" altLang="en-US" sz="1800"/>
              <a:t>.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Hence, all verbal compositions can be thought of as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1800" b="1" i="1"/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/>
              <a:t>physical objects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lvl="3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that have a </a:t>
            </a:r>
            <a:r>
              <a:rPr lang="en-US" altLang="en-US" sz="1800" b="1" i="1"/>
              <a:t>material reality</a:t>
            </a:r>
            <a:r>
              <a:rPr lang="en-US" altLang="en-US" sz="1800"/>
              <a:t>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lvl="4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as well as </a:t>
            </a:r>
            <a:r>
              <a:rPr lang="en-US" altLang="en-US" sz="1800" b="1" i="1"/>
              <a:t>intellectual or emotional</a:t>
            </a:r>
            <a:r>
              <a:rPr lang="en-US" altLang="en-US" sz="1800"/>
              <a:t> content.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Don’t believe me? Consider the following…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 descr="sound_and_vision_Front.jpg">
            <a:extLst>
              <a:ext uri="{FF2B5EF4-FFF2-40B4-BE49-F238E27FC236}">
                <a16:creationId xmlns:a16="http://schemas.microsoft.com/office/drawing/2014/main" id="{6A0FA6C8-04DB-190F-5AFE-66ADB7331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-152400"/>
            <a:ext cx="10645775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1EE8A-F640-0CB5-2CC0-87D219C20D3A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Materiality (Acoustic)</a:t>
            </a:r>
          </a:p>
        </p:txBody>
      </p:sp>
      <p:sp>
        <p:nvSpPr>
          <p:cNvPr id="46083" name="TextBox 8">
            <a:extLst>
              <a:ext uri="{FF2B5EF4-FFF2-40B4-BE49-F238E27FC236}">
                <a16:creationId xmlns:a16="http://schemas.microsoft.com/office/drawing/2014/main" id="{86E9EF00-89CE-F66B-B669-D50A2A268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52600"/>
            <a:ext cx="82296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In Oral Cultures, words were first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en-US" i="1"/>
              <a:t>combinations of sounds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that then carried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en-US" i="1"/>
              <a:t>culturally-defined packets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en-US" i="1"/>
              <a:t> of information.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endParaRPr lang="en-US" altLang="en-US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 descr="IPA Chart.tiff">
            <a:hlinkClick r:id="rId2"/>
            <a:extLst>
              <a:ext uri="{FF2B5EF4-FFF2-40B4-BE49-F238E27FC236}">
                <a16:creationId xmlns:a16="http://schemas.microsoft.com/office/drawing/2014/main" id="{FD2FEF09-18C0-DD59-2CEC-3392C0FFA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63" y="1447800"/>
            <a:ext cx="4732337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extBox 8">
            <a:extLst>
              <a:ext uri="{FF2B5EF4-FFF2-40B4-BE49-F238E27FC236}">
                <a16:creationId xmlns:a16="http://schemas.microsoft.com/office/drawing/2014/main" id="{CA856C69-95F8-B98A-B10B-D0EBEE11F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4572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In the most literal sense: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i="1"/>
              <a:t>Hearing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i="1"/>
              <a:t>precedes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i="1"/>
              <a:t>listening</a:t>
            </a:r>
            <a:r>
              <a:rPr lang="en-US" altLang="en-US" sz="2400" i="1"/>
              <a:t>.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03910-4E1A-5C18-4424-7A44EF3DE94A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Materiality (Acoustic)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D959D-D5BB-2F54-516A-B5740F33870A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Materiality (Visual)</a:t>
            </a:r>
          </a:p>
        </p:txBody>
      </p:sp>
      <p:sp>
        <p:nvSpPr>
          <p:cNvPr id="48130" name="TextBox 8">
            <a:extLst>
              <a:ext uri="{FF2B5EF4-FFF2-40B4-BE49-F238E27FC236}">
                <a16:creationId xmlns:a16="http://schemas.microsoft.com/office/drawing/2014/main" id="{32D6D33A-073F-BAD5-09A1-3EFFD780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With the advent of writing systems, words became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combinations of abstract visual shapes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that then provided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visual notation for sounds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		+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culturally-defined packets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of information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48131" name="Picture 2" descr="free-vector-phoenician-aleph-clip-art_107086_Phoenician_Aleph_clip_art_medium.png">
            <a:extLst>
              <a:ext uri="{FF2B5EF4-FFF2-40B4-BE49-F238E27FC236}">
                <a16:creationId xmlns:a16="http://schemas.microsoft.com/office/drawing/2014/main" id="{6A91AB32-0E9D-CC60-D691-06C8DD08C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38400"/>
            <a:ext cx="3724275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7094-048E-6CE4-E7F6-F4AEB7637712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Materiality (Visual)</a:t>
            </a:r>
          </a:p>
        </p:txBody>
      </p:sp>
      <p:sp>
        <p:nvSpPr>
          <p:cNvPr id="49154" name="TextBox 8">
            <a:extLst>
              <a:ext uri="{FF2B5EF4-FFF2-40B4-BE49-F238E27FC236}">
                <a16:creationId xmlns:a16="http://schemas.microsoft.com/office/drawing/2014/main" id="{11A65CBE-E176-A006-2264-DAA263727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75438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In the most literal sense: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i="1"/>
              <a:t>Seeing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i="1"/>
              <a:t>precedes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i="1"/>
              <a:t>reading</a:t>
            </a:r>
            <a:r>
              <a:rPr lang="en-US" altLang="en-US" sz="2400" i="1"/>
              <a:t>.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49155" name="Picture 2" descr="A.tiff">
            <a:extLst>
              <a:ext uri="{FF2B5EF4-FFF2-40B4-BE49-F238E27FC236}">
                <a16:creationId xmlns:a16="http://schemas.microsoft.com/office/drawing/2014/main" id="{3B588486-C89E-1CEB-6CD4-76BACA8EC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97" r="62642" b="337"/>
          <a:stretch>
            <a:fillRect/>
          </a:stretch>
        </p:blipFill>
        <p:spPr bwMode="auto">
          <a:xfrm>
            <a:off x="3935413" y="2971800"/>
            <a:ext cx="52006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B58A-72D7-0D09-4495-936EC80AD215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Materiality (Visual)</a:t>
            </a:r>
          </a:p>
        </p:txBody>
      </p:sp>
      <p:sp>
        <p:nvSpPr>
          <p:cNvPr id="51202" name="TextBox 8">
            <a:extLst>
              <a:ext uri="{FF2B5EF4-FFF2-40B4-BE49-F238E27FC236}">
                <a16:creationId xmlns:a16="http://schemas.microsoft.com/office/drawing/2014/main" id="{776591D8-9B3E-C053-6B51-94BB166A9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To wit: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i="1"/>
              <a:t> </a:t>
            </a: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51203" name="Picture 4" descr="M.tiff">
            <a:extLst>
              <a:ext uri="{FF2B5EF4-FFF2-40B4-BE49-F238E27FC236}">
                <a16:creationId xmlns:a16="http://schemas.microsoft.com/office/drawing/2014/main" id="{35D19699-2460-0D4B-40FC-53049983F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82296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5" descr="k.tiff">
            <a:extLst>
              <a:ext uri="{FF2B5EF4-FFF2-40B4-BE49-F238E27FC236}">
                <a16:creationId xmlns:a16="http://schemas.microsoft.com/office/drawing/2014/main" id="{42071C7E-9ECE-BC63-A03E-0A32C6698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1000"/>
            <a:ext cx="83359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4" descr="free-vector-phoenician-aleph-clip-art_107086_Phoenician_Aleph_clip_art_medium.png">
            <a:extLst>
              <a:ext uri="{FF2B5EF4-FFF2-40B4-BE49-F238E27FC236}">
                <a16:creationId xmlns:a16="http://schemas.microsoft.com/office/drawing/2014/main" id="{1A2816E6-5E87-3C62-9AD4-C0C7A86B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4495800"/>
            <a:ext cx="304800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0920E-2676-C04B-969A-F7E6D9AA515C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pc="600" dirty="0"/>
              <a:t>Materiality (Visual)</a:t>
            </a:r>
          </a:p>
        </p:txBody>
      </p:sp>
      <p:sp>
        <p:nvSpPr>
          <p:cNvPr id="53251" name="TextBox 8">
            <a:extLst>
              <a:ext uri="{FF2B5EF4-FFF2-40B4-BE49-F238E27FC236}">
                <a16:creationId xmlns:a16="http://schemas.microsoft.com/office/drawing/2014/main" id="{338A2904-BD23-BCEF-B54C-9B862A1A5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Redefinitions: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/>
              <a:t>Listening</a:t>
            </a:r>
            <a:r>
              <a:rPr lang="en-US" altLang="en-US" sz="1800" i="1"/>
              <a:t> is </a:t>
            </a:r>
            <a:r>
              <a:rPr lang="en-US" altLang="en-US" sz="1800" b="1" i="1"/>
              <a:t>hearing</a:t>
            </a:r>
            <a:r>
              <a:rPr lang="en-US" altLang="en-US" sz="1800" i="1"/>
              <a:t> with the intention to discern </a:t>
            </a:r>
            <a:r>
              <a:rPr lang="en-US" altLang="en-US" sz="1800" b="1" i="1"/>
              <a:t>meaningful or usable patterns </a:t>
            </a:r>
            <a:r>
              <a:rPr lang="en-US" altLang="en-US" sz="1800" i="1"/>
              <a:t>within a field of </a:t>
            </a:r>
            <a:r>
              <a:rPr lang="en-US" altLang="en-US" sz="1800" b="1" i="1"/>
              <a:t>auditory</a:t>
            </a:r>
            <a:r>
              <a:rPr lang="en-US" altLang="en-US" sz="1800" i="1"/>
              <a:t> data.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1800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1800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/>
              <a:t>Reading </a:t>
            </a:r>
            <a:r>
              <a:rPr lang="en-US" altLang="en-US" sz="1800" i="1"/>
              <a:t>is</a:t>
            </a:r>
            <a:r>
              <a:rPr lang="en-US" altLang="en-US" sz="1800" b="1" i="1"/>
              <a:t> seeing </a:t>
            </a:r>
            <a:r>
              <a:rPr lang="en-US" altLang="en-US" sz="1800" i="1"/>
              <a:t>with the intention to </a:t>
            </a:r>
            <a:r>
              <a:rPr lang="en-US" altLang="en-US" sz="1800" b="1" i="1"/>
              <a:t>discern meaningful or usable patterns</a:t>
            </a:r>
            <a:r>
              <a:rPr lang="en-US" altLang="en-US" sz="1800" i="1"/>
              <a:t> within a field of </a:t>
            </a:r>
            <a:r>
              <a:rPr lang="en-US" altLang="en-US" sz="1800" b="1" i="1"/>
              <a:t>visual</a:t>
            </a:r>
            <a:r>
              <a:rPr lang="en-US" altLang="en-US" sz="1800" i="1"/>
              <a:t> data.</a:t>
            </a:r>
            <a:endParaRPr lang="en-US" altLang="ja-JP" sz="18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i="1"/>
              <a:t> </a:t>
            </a: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53252" name="Picture 2" descr="sound_and_vision_Front.jpg">
            <a:extLst>
              <a:ext uri="{FF2B5EF4-FFF2-40B4-BE49-F238E27FC236}">
                <a16:creationId xmlns:a16="http://schemas.microsoft.com/office/drawing/2014/main" id="{E5E05FF6-C78E-AA1F-784B-511744037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446588"/>
            <a:ext cx="4648200" cy="316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 descr="atoz_2a.jpg">
            <a:extLst>
              <a:ext uri="{FF2B5EF4-FFF2-40B4-BE49-F238E27FC236}">
                <a16:creationId xmlns:a16="http://schemas.microsoft.com/office/drawing/2014/main" id="{03726B2C-2ABE-339E-7A6A-5B8F5E00B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76200"/>
            <a:ext cx="9917113" cy="718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B459DBC4-B138-D7DA-5A3D-A7C10445D5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145097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US" spc="600" dirty="0"/>
              <a:t>Form = Content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3" descr="atoz_2a.jpg">
            <a:extLst>
              <a:ext uri="{FF2B5EF4-FFF2-40B4-BE49-F238E27FC236}">
                <a16:creationId xmlns:a16="http://schemas.microsoft.com/office/drawing/2014/main" id="{72280CF2-467D-35AA-965E-CA1D69C9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34200" y="0"/>
            <a:ext cx="10629900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92E26F80-E235-3A51-250C-5301E61FD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eaLnBrk="1" hangingPunct="1">
              <a:defRPr/>
            </a:pPr>
            <a:r>
              <a:rPr lang="en-US" spc="600" dirty="0"/>
              <a:t>Form = Content</a:t>
            </a:r>
          </a:p>
        </p:txBody>
      </p:sp>
      <p:sp>
        <p:nvSpPr>
          <p:cNvPr id="56323" name="TextBox 2">
            <a:extLst>
              <a:ext uri="{FF2B5EF4-FFF2-40B4-BE49-F238E27FC236}">
                <a16:creationId xmlns:a16="http://schemas.microsoft.com/office/drawing/2014/main" id="{0FC90D8B-1017-4F8B-F6EE-D0CFDAD73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676400"/>
            <a:ext cx="4953000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For our purposes, </a:t>
            </a:r>
            <a:br>
              <a:rPr lang="en-US" altLang="en-US" sz="2400" b="1"/>
            </a:br>
            <a:r>
              <a:rPr lang="en-US" altLang="en-US" sz="2400" b="1"/>
              <a:t>“Form = Content” means: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 way a word is </a:t>
            </a:r>
            <a:r>
              <a:rPr lang="en-US" altLang="en-US" sz="1800" b="1"/>
              <a:t>materially</a:t>
            </a:r>
            <a:r>
              <a:rPr lang="en-US" altLang="en-US" sz="1800"/>
              <a:t> delivered becomes part of the word’s </a:t>
            </a:r>
            <a:r>
              <a:rPr lang="en-US" altLang="en-US" sz="1800" b="1"/>
              <a:t>connotative meaning</a:t>
            </a:r>
            <a:r>
              <a:rPr lang="en-US" altLang="en-US" sz="1800"/>
              <a:t>. The material delivery also factors into logos, pathos, and ethos.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Additionally,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If you </a:t>
            </a:r>
            <a:r>
              <a:rPr lang="en-US" altLang="en-US" sz="1800" b="1"/>
              <a:t>change</a:t>
            </a:r>
            <a:r>
              <a:rPr lang="en-US" altLang="en-US" sz="1800"/>
              <a:t> a </a:t>
            </a:r>
            <a:r>
              <a:rPr lang="en-US" altLang="en-US" sz="1800" b="1"/>
              <a:t>material characteristic </a:t>
            </a:r>
            <a:r>
              <a:rPr lang="en-US" altLang="en-US" sz="1800"/>
              <a:t>of a verbal composition, you </a:t>
            </a:r>
            <a:r>
              <a:rPr lang="en-US" altLang="en-US" sz="1800" b="1"/>
              <a:t>alter part of </a:t>
            </a:r>
            <a:r>
              <a:rPr lang="en-US" altLang="en-US" sz="1800"/>
              <a:t>the </a:t>
            </a:r>
            <a:r>
              <a:rPr lang="en-US" altLang="en-US" sz="1800" b="1"/>
              <a:t>connotative meaning</a:t>
            </a:r>
            <a:r>
              <a:rPr lang="en-US" altLang="en-US" sz="1800"/>
              <a:t> of that composition. 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7C9B910-6448-423B-F917-FAA24FC34F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eaLnBrk="1" hangingPunct="1">
              <a:defRPr/>
            </a:pPr>
            <a:r>
              <a:rPr lang="en-US" spc="600" dirty="0"/>
              <a:t>Form = Content</a:t>
            </a:r>
          </a:p>
        </p:txBody>
      </p:sp>
      <p:sp>
        <p:nvSpPr>
          <p:cNvPr id="57346" name="TextBox 6">
            <a:extLst>
              <a:ext uri="{FF2B5EF4-FFF2-40B4-BE49-F238E27FC236}">
                <a16:creationId xmlns:a16="http://schemas.microsoft.com/office/drawing/2014/main" id="{3C00B4F5-1396-19D7-D34E-EC6D1FC88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To wit </a:t>
            </a:r>
            <a:r>
              <a:rPr lang="en-US" altLang="en-US" sz="1600"/>
              <a:t>(by adding or subtracting pixels and adjusting color value)</a:t>
            </a:r>
            <a:r>
              <a:rPr lang="en-US" altLang="en-US" sz="1600" b="1"/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en-US" i="1"/>
              <a:t>You are the best student ever.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endParaRPr lang="en-US" altLang="en-US" i="1"/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rgbClr val="A6A6A6"/>
                </a:solidFill>
              </a:rPr>
              <a:t>You are the “best” student ever.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en-US" i="1"/>
              <a:t>  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en-US" b="1" i="1"/>
              <a:t>You. </a:t>
            </a:r>
            <a:r>
              <a:rPr lang="en-US" altLang="en-US" i="1"/>
              <a:t>Are. The. </a:t>
            </a:r>
            <a:r>
              <a:rPr lang="en-US" altLang="en-US" b="1" i="1"/>
              <a:t>Best. </a:t>
            </a:r>
            <a:r>
              <a:rPr lang="en-US" altLang="en-US" i="1"/>
              <a:t>Student. </a:t>
            </a:r>
            <a:r>
              <a:rPr lang="en-US" altLang="en-US" b="1" i="1"/>
              <a:t>EVER</a:t>
            </a:r>
            <a:r>
              <a:rPr lang="en-US" altLang="en-US" i="1"/>
              <a:t>.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en-US" i="1"/>
              <a:t> 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en-US" i="1"/>
              <a:t>#yerdabeststudentever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>
            <a:extLst>
              <a:ext uri="{FF2B5EF4-FFF2-40B4-BE49-F238E27FC236}">
                <a16:creationId xmlns:a16="http://schemas.microsoft.com/office/drawing/2014/main" id="{0A0BF39D-4792-B44D-0707-67706E20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2938"/>
            <a:ext cx="7451725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extBox 8">
            <a:extLst>
              <a:ext uri="{FF2B5EF4-FFF2-40B4-BE49-F238E27FC236}">
                <a16:creationId xmlns:a16="http://schemas.microsoft.com/office/drawing/2014/main" id="{AD0B181C-329C-F783-E30F-05BB4041C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3276600" cy="1570038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When you’re writing in school, you’re mostly writing for a </a:t>
            </a:r>
            <a:r>
              <a:rPr lang="en-US" altLang="en-US" sz="2400" b="1"/>
              <a:t>captive</a:t>
            </a:r>
            <a:r>
              <a:rPr lang="en-US" altLang="en-US" sz="2400"/>
              <a:t> </a:t>
            </a:r>
            <a:r>
              <a:rPr lang="en-US" altLang="en-US" sz="2400" b="1"/>
              <a:t>audience</a:t>
            </a:r>
            <a:r>
              <a:rPr lang="en-US" altLang="en-US" sz="2400"/>
              <a:t>.</a:t>
            </a:r>
            <a:endParaRPr lang="en-US" altLang="en-US" sz="2400" i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588C4-ED11-BCFA-253B-A2FE48EC705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z="3000" spc="600" dirty="0"/>
              <a:t>Artificiality of Academic Writing</a:t>
            </a:r>
            <a:endParaRPr lang="en-US" sz="3000" i="1" spc="600" dirty="0"/>
          </a:p>
        </p:txBody>
      </p:sp>
      <p:sp>
        <p:nvSpPr>
          <p:cNvPr id="18436" name="TextBox 3">
            <a:extLst>
              <a:ext uri="{FF2B5EF4-FFF2-40B4-BE49-F238E27FC236}">
                <a16:creationId xmlns:a16="http://schemas.microsoft.com/office/drawing/2014/main" id="{3AD6B217-28C6-ED03-6114-FFDB782AD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86200"/>
            <a:ext cx="3200400" cy="1477963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Even the best </a:t>
            </a:r>
            <a:r>
              <a:rPr lang="en-US" altLang="en-US" sz="1800" b="1"/>
              <a:t>teachers</a:t>
            </a:r>
            <a:r>
              <a:rPr lang="en-US" altLang="en-US" sz="1800"/>
              <a:t> are still </a:t>
            </a:r>
            <a:r>
              <a:rPr lang="en-US" altLang="en-US" sz="1800" b="1"/>
              <a:t>paid</a:t>
            </a:r>
            <a:r>
              <a:rPr lang="en-US" altLang="en-US" sz="1800"/>
              <a:t> a </a:t>
            </a:r>
            <a:r>
              <a:rPr lang="en-US" altLang="en-US" sz="1800" b="1"/>
              <a:t>salary</a:t>
            </a:r>
            <a:r>
              <a:rPr lang="en-US" altLang="en-US" sz="1800"/>
              <a:t> to give you feedback. They have to give you feedback whether they feel like it or not.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933EAEE-EC05-6CD4-F090-0700A7C60A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eaLnBrk="1" hangingPunct="1">
              <a:defRPr/>
            </a:pPr>
            <a:r>
              <a:rPr lang="en-US" spc="600" dirty="0"/>
              <a:t>Form = Content</a:t>
            </a:r>
          </a:p>
        </p:txBody>
      </p:sp>
      <p:sp>
        <p:nvSpPr>
          <p:cNvPr id="58370" name="TextBox 6">
            <a:extLst>
              <a:ext uri="{FF2B5EF4-FFF2-40B4-BE49-F238E27FC236}">
                <a16:creationId xmlns:a16="http://schemas.microsoft.com/office/drawing/2014/main" id="{F47956AA-3A0E-D5D7-EA26-92E07ABCD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To wit: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so much depends upon a red wheelbarrow glazed in rainwater beside the white chickens</a:t>
            </a:r>
            <a:endParaRPr lang="en-US" altLang="en-US" sz="2000"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BB89B0B-8AA8-97F7-408D-F6B53F2ED5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eaLnBrk="1" hangingPunct="1">
              <a:defRPr/>
            </a:pPr>
            <a:r>
              <a:rPr lang="en-US" spc="600" dirty="0"/>
              <a:t>Form = Content</a:t>
            </a:r>
          </a:p>
        </p:txBody>
      </p:sp>
      <p:sp>
        <p:nvSpPr>
          <p:cNvPr id="59394" name="TextBox 6">
            <a:extLst>
              <a:ext uri="{FF2B5EF4-FFF2-40B4-BE49-F238E27FC236}">
                <a16:creationId xmlns:a16="http://schemas.microsoft.com/office/drawing/2014/main" id="{5A5C1C18-3FC5-EB0D-102E-E1F034F7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To wit </a:t>
            </a:r>
            <a:r>
              <a:rPr lang="en-US" altLang="en-US" sz="1600"/>
              <a:t>(by playing with lineation)</a:t>
            </a:r>
            <a:r>
              <a:rPr lang="en-US" altLang="en-US" sz="1600" b="1"/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  <a:p>
            <a:pPr lvl="3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so much depends </a:t>
            </a:r>
          </a:p>
          <a:p>
            <a:pPr lvl="3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upon </a:t>
            </a:r>
          </a:p>
          <a:p>
            <a:pPr lvl="3" eaLnBrk="1" hangingPunct="1">
              <a:spcBef>
                <a:spcPct val="0"/>
              </a:spcBef>
              <a:buFontTx/>
              <a:buNone/>
            </a:pPr>
            <a:endParaRPr lang="en-US" altLang="en-US"/>
          </a:p>
          <a:p>
            <a:pPr lvl="3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a red wheel </a:t>
            </a:r>
          </a:p>
          <a:p>
            <a:pPr lvl="3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barrow </a:t>
            </a:r>
          </a:p>
          <a:p>
            <a:pPr lvl="3" eaLnBrk="1" hangingPunct="1">
              <a:spcBef>
                <a:spcPct val="0"/>
              </a:spcBef>
              <a:buFontTx/>
              <a:buNone/>
            </a:pPr>
            <a:endParaRPr lang="en-US" altLang="en-US"/>
          </a:p>
          <a:p>
            <a:pPr lvl="3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glazed in rain </a:t>
            </a:r>
          </a:p>
          <a:p>
            <a:pPr lvl="3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water </a:t>
            </a:r>
          </a:p>
          <a:p>
            <a:pPr lvl="3" eaLnBrk="1" hangingPunct="1">
              <a:spcBef>
                <a:spcPct val="0"/>
              </a:spcBef>
              <a:buFontTx/>
              <a:buNone/>
            </a:pPr>
            <a:endParaRPr lang="en-US" altLang="en-US"/>
          </a:p>
          <a:p>
            <a:pPr lvl="3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beside the white</a:t>
            </a:r>
          </a:p>
          <a:p>
            <a:pPr lvl="3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chickens</a:t>
            </a:r>
          </a:p>
          <a:p>
            <a:pPr lvl="3" eaLnBrk="1" hangingPunct="1">
              <a:spcBef>
                <a:spcPct val="0"/>
              </a:spcBef>
              <a:buFontTx/>
              <a:buNone/>
            </a:pPr>
            <a:endParaRPr lang="en-US" altLang="en-US" sz="2400" i="1"/>
          </a:p>
        </p:txBody>
      </p:sp>
      <p:sp>
        <p:nvSpPr>
          <p:cNvPr id="59395" name="TextBox 1">
            <a:extLst>
              <a:ext uri="{FF2B5EF4-FFF2-40B4-BE49-F238E27FC236}">
                <a16:creationId xmlns:a16="http://schemas.microsoft.com/office/drawing/2014/main" id="{94703B98-FC16-FCD9-C32A-61561F450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943600"/>
            <a:ext cx="3124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/>
              <a:t>The Red Wheelbarrow </a:t>
            </a:r>
            <a:r>
              <a:rPr lang="en-US" altLang="en-US" sz="1200"/>
              <a:t>(1923)</a:t>
            </a:r>
          </a:p>
          <a:p>
            <a:pPr marL="0" lvl="3" eaLnBrk="1" hangingPunct="1">
              <a:spcBef>
                <a:spcPct val="0"/>
              </a:spcBef>
              <a:buFontTx/>
              <a:buNone/>
            </a:pPr>
            <a:br>
              <a:rPr lang="en-US" altLang="en-US" sz="1200" i="1"/>
            </a:br>
            <a:r>
              <a:rPr lang="en-US" altLang="en-US" sz="1200" i="1"/>
              <a:t>William Carlos Williams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203D54-008B-74A2-4C50-850C7FD2E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eaLnBrk="1" hangingPunct="1">
              <a:defRPr/>
            </a:pPr>
            <a:r>
              <a:rPr lang="en-US" spc="600" dirty="0"/>
              <a:t>Form = Content</a:t>
            </a:r>
          </a:p>
        </p:txBody>
      </p:sp>
      <p:pic>
        <p:nvPicPr>
          <p:cNvPr id="60418" name="Picture 1" descr="puppies1.tif">
            <a:extLst>
              <a:ext uri="{FF2B5EF4-FFF2-40B4-BE49-F238E27FC236}">
                <a16:creationId xmlns:a16="http://schemas.microsoft.com/office/drawing/2014/main" id="{B69695CF-2EE7-2E7C-9727-D903FCC85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5156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2" descr="puppies2.tif">
            <a:extLst>
              <a:ext uri="{FF2B5EF4-FFF2-40B4-BE49-F238E27FC236}">
                <a16:creationId xmlns:a16="http://schemas.microsoft.com/office/drawing/2014/main" id="{78EC7950-29B6-8666-653C-07522451C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59436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Box 5">
            <a:extLst>
              <a:ext uri="{FF2B5EF4-FFF2-40B4-BE49-F238E27FC236}">
                <a16:creationId xmlns:a16="http://schemas.microsoft.com/office/drawing/2014/main" id="{A5E74042-2316-E288-F332-58B72722D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To wit </a:t>
            </a:r>
            <a:r>
              <a:rPr lang="en-US" altLang="en-US" sz="1600"/>
              <a:t>(by playing with font type and color):</a:t>
            </a:r>
            <a:endParaRPr lang="en-US" altLang="en-US" sz="2400" b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i="1"/>
              <a:t> </a:t>
            </a: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2F1CE61-20C8-6FE3-F8C9-C492D21E30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eaLnBrk="1" hangingPunct="1">
              <a:defRPr/>
            </a:pPr>
            <a:r>
              <a:rPr lang="en-US" spc="600" dirty="0"/>
              <a:t>Form = Content</a:t>
            </a:r>
          </a:p>
        </p:txBody>
      </p:sp>
      <p:pic>
        <p:nvPicPr>
          <p:cNvPr id="61442" name="Picture 1" descr="puppies1.tif">
            <a:extLst>
              <a:ext uri="{FF2B5EF4-FFF2-40B4-BE49-F238E27FC236}">
                <a16:creationId xmlns:a16="http://schemas.microsoft.com/office/drawing/2014/main" id="{81CEC0B4-286D-F054-A78B-FB6A76CDD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5156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2" descr="puppies3.tif">
            <a:extLst>
              <a:ext uri="{FF2B5EF4-FFF2-40B4-BE49-F238E27FC236}">
                <a16:creationId xmlns:a16="http://schemas.microsoft.com/office/drawing/2014/main" id="{9701DB8B-83CE-3F9E-28E0-6628DD3D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09800"/>
            <a:ext cx="5943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TextBox 4">
            <a:extLst>
              <a:ext uri="{FF2B5EF4-FFF2-40B4-BE49-F238E27FC236}">
                <a16:creationId xmlns:a16="http://schemas.microsoft.com/office/drawing/2014/main" id="{CCCDAE22-0BAD-8656-A592-D848F5160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To wit: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i="1"/>
              <a:t> </a:t>
            </a: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2837FD2-3FBA-9034-7321-619E0ACA2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eaLnBrk="1" hangingPunct="1">
              <a:defRPr/>
            </a:pPr>
            <a:r>
              <a:rPr lang="en-US" spc="600" dirty="0"/>
              <a:t>Form = Content</a:t>
            </a:r>
          </a:p>
        </p:txBody>
      </p:sp>
      <p:pic>
        <p:nvPicPr>
          <p:cNvPr id="62466" name="Picture 1" descr="puppies1.tif">
            <a:extLst>
              <a:ext uri="{FF2B5EF4-FFF2-40B4-BE49-F238E27FC236}">
                <a16:creationId xmlns:a16="http://schemas.microsoft.com/office/drawing/2014/main" id="{EB98D841-06E9-448B-34E6-9F74BDC9B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5156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2" descr="puppies4.tif">
            <a:extLst>
              <a:ext uri="{FF2B5EF4-FFF2-40B4-BE49-F238E27FC236}">
                <a16:creationId xmlns:a16="http://schemas.microsoft.com/office/drawing/2014/main" id="{02010572-473E-33EA-C538-5528E5698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59436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Box 4">
            <a:extLst>
              <a:ext uri="{FF2B5EF4-FFF2-40B4-BE49-F238E27FC236}">
                <a16:creationId xmlns:a16="http://schemas.microsoft.com/office/drawing/2014/main" id="{C5ED3C84-EFCF-6D37-844A-5991A1B8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To wit: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i="1"/>
              <a:t> </a:t>
            </a: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4BD52689-737A-2B33-6CBD-5712556FE8B1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eaLnBrk="1" hangingPunct="1">
              <a:defRPr/>
            </a:pPr>
            <a:r>
              <a:rPr lang="en-US" spc="600" dirty="0"/>
              <a:t>Form = Content</a:t>
            </a:r>
          </a:p>
        </p:txBody>
      </p:sp>
      <p:pic>
        <p:nvPicPr>
          <p:cNvPr id="63490" name="Content Placeholder 3" descr="Alumni-Logo.268.gif">
            <a:extLst>
              <a:ext uri="{FF2B5EF4-FFF2-40B4-BE49-F238E27FC236}">
                <a16:creationId xmlns:a16="http://schemas.microsoft.com/office/drawing/2014/main" id="{AA7F0EF7-FD68-B4C5-C432-44AF8190AD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5" y="1600200"/>
            <a:ext cx="5594350" cy="4525963"/>
          </a:xfrm>
        </p:spPr>
      </p:pic>
      <p:sp>
        <p:nvSpPr>
          <p:cNvPr id="63491" name="TextBox 3">
            <a:extLst>
              <a:ext uri="{FF2B5EF4-FFF2-40B4-BE49-F238E27FC236}">
                <a16:creationId xmlns:a16="http://schemas.microsoft.com/office/drawing/2014/main" id="{5FFDB677-E447-84E3-AA9B-AC6C8126F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To wit: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i="1"/>
              <a:t> </a:t>
            </a: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9D176D5A-7995-3A49-280D-70A14D14D372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eaLnBrk="1" hangingPunct="1">
              <a:defRPr/>
            </a:pPr>
            <a:r>
              <a:rPr lang="en-US" spc="600" dirty="0"/>
              <a:t>Form = Content</a:t>
            </a:r>
          </a:p>
        </p:txBody>
      </p:sp>
      <p:pic>
        <p:nvPicPr>
          <p:cNvPr id="64514" name="Content Placeholder 3" descr="Alumni-Logo-green.gif">
            <a:extLst>
              <a:ext uri="{FF2B5EF4-FFF2-40B4-BE49-F238E27FC236}">
                <a16:creationId xmlns:a16="http://schemas.microsoft.com/office/drawing/2014/main" id="{63024C45-7816-FD47-7A12-9F13D56E4A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5" y="1600200"/>
            <a:ext cx="5594350" cy="4525963"/>
          </a:xfrm>
        </p:spPr>
      </p:pic>
      <p:sp>
        <p:nvSpPr>
          <p:cNvPr id="64515" name="TextBox 3">
            <a:extLst>
              <a:ext uri="{FF2B5EF4-FFF2-40B4-BE49-F238E27FC236}">
                <a16:creationId xmlns:a16="http://schemas.microsoft.com/office/drawing/2014/main" id="{01449123-7AE8-0C61-F9CA-BB778E769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To wit: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i="1"/>
              <a:t> </a:t>
            </a: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B42448D-21CE-B00D-435A-3B820DF21A0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eaLnBrk="1" hangingPunct="1">
              <a:defRPr/>
            </a:pPr>
            <a:r>
              <a:rPr lang="en-US" spc="600" dirty="0"/>
              <a:t>Form = Content</a:t>
            </a:r>
          </a:p>
        </p:txBody>
      </p:sp>
      <p:pic>
        <p:nvPicPr>
          <p:cNvPr id="65538" name="Content Placeholder 3" descr="Alumni-Logo-liquify.gif">
            <a:extLst>
              <a:ext uri="{FF2B5EF4-FFF2-40B4-BE49-F238E27FC236}">
                <a16:creationId xmlns:a16="http://schemas.microsoft.com/office/drawing/2014/main" id="{7F908C06-55E3-59F6-7B55-EECFEB0758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5" y="1600200"/>
            <a:ext cx="5594350" cy="4525963"/>
          </a:xfrm>
        </p:spPr>
      </p:pic>
      <p:sp>
        <p:nvSpPr>
          <p:cNvPr id="65539" name="TextBox 3">
            <a:extLst>
              <a:ext uri="{FF2B5EF4-FFF2-40B4-BE49-F238E27FC236}">
                <a16:creationId xmlns:a16="http://schemas.microsoft.com/office/drawing/2014/main" id="{07A78136-CE55-6765-9ECE-6994EA0D2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To wit: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i="1"/>
              <a:t> </a:t>
            </a: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92FB7112-9E60-9EDA-6CFF-B52869CB65A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eaLnBrk="1" hangingPunct="1">
              <a:defRPr/>
            </a:pPr>
            <a:r>
              <a:rPr lang="en-US" spc="600" dirty="0"/>
              <a:t>Form = Content</a:t>
            </a:r>
          </a:p>
        </p:txBody>
      </p:sp>
      <p:pic>
        <p:nvPicPr>
          <p:cNvPr id="66562" name="Content Placeholder 3" descr="Alumni-Logo-mosaic.gif">
            <a:extLst>
              <a:ext uri="{FF2B5EF4-FFF2-40B4-BE49-F238E27FC236}">
                <a16:creationId xmlns:a16="http://schemas.microsoft.com/office/drawing/2014/main" id="{8739B944-1802-083A-367C-DBDE8037BD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5" y="1600200"/>
            <a:ext cx="5594350" cy="4525963"/>
          </a:xfrm>
        </p:spPr>
      </p:pic>
      <p:sp>
        <p:nvSpPr>
          <p:cNvPr id="66563" name="TextBox 3">
            <a:extLst>
              <a:ext uri="{FF2B5EF4-FFF2-40B4-BE49-F238E27FC236}">
                <a16:creationId xmlns:a16="http://schemas.microsoft.com/office/drawing/2014/main" id="{DEF6464B-2692-1B44-F193-A23084543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To wit: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i="1"/>
              <a:t> </a:t>
            </a:r>
            <a:endParaRPr lang="en-US" altLang="en-US" sz="2400" b="1" i="1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4">
            <a:extLst>
              <a:ext uri="{FF2B5EF4-FFF2-40B4-BE49-F238E27FC236}">
                <a16:creationId xmlns:a16="http://schemas.microsoft.com/office/drawing/2014/main" id="{AF9C67D2-7150-C41F-F9D9-C52842CC0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1830388"/>
            <a:ext cx="6388100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TextBox 8">
            <a:extLst>
              <a:ext uri="{FF2B5EF4-FFF2-40B4-BE49-F238E27FC236}">
                <a16:creationId xmlns:a16="http://schemas.microsoft.com/office/drawing/2014/main" id="{5DE512E3-D273-CA26-F44B-50F7EB023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3276600" cy="1570038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When you’re writing in school, you’re mostly writing for a </a:t>
            </a:r>
            <a:r>
              <a:rPr lang="en-US" altLang="en-US" sz="2400" b="1"/>
              <a:t>captive</a:t>
            </a:r>
            <a:r>
              <a:rPr lang="en-US" altLang="en-US" sz="2400"/>
              <a:t> </a:t>
            </a:r>
            <a:r>
              <a:rPr lang="en-US" altLang="en-US" sz="2400" b="1"/>
              <a:t>audience</a:t>
            </a:r>
            <a:r>
              <a:rPr lang="en-US" altLang="en-US" sz="2400"/>
              <a:t>.</a:t>
            </a:r>
            <a:endParaRPr lang="en-US" altLang="en-US" sz="2400" i="1"/>
          </a:p>
        </p:txBody>
      </p:sp>
      <p:sp>
        <p:nvSpPr>
          <p:cNvPr id="19459" name="TextBox 3">
            <a:extLst>
              <a:ext uri="{FF2B5EF4-FFF2-40B4-BE49-F238E27FC236}">
                <a16:creationId xmlns:a16="http://schemas.microsoft.com/office/drawing/2014/main" id="{D9EFA4EB-6121-867D-85D7-B78E514C2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86200"/>
            <a:ext cx="3200400" cy="1754188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Even if your </a:t>
            </a:r>
            <a:r>
              <a:rPr lang="en-US" altLang="en-US" sz="1800" b="1"/>
              <a:t>classmate</a:t>
            </a:r>
            <a:r>
              <a:rPr lang="en-US" altLang="en-US" sz="1800"/>
              <a:t> is your best friend, they probably would rather doing something else. They’re helping you for the </a:t>
            </a:r>
            <a:r>
              <a:rPr lang="en-US" altLang="en-US" sz="1800" b="1"/>
              <a:t>reward</a:t>
            </a:r>
            <a:r>
              <a:rPr lang="en-US" altLang="en-US" sz="1800"/>
              <a:t> of a </a:t>
            </a:r>
            <a:r>
              <a:rPr lang="en-US" altLang="en-US" sz="1800" b="1"/>
              <a:t>grade</a:t>
            </a:r>
            <a:r>
              <a:rPr lang="en-US" altLang="en-US" sz="180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67372-E1FE-C95C-EC2C-8C87F349591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z="3000" spc="600" dirty="0"/>
              <a:t>Artificiality of Academic Writing</a:t>
            </a:r>
            <a:endParaRPr lang="en-US" sz="3000" i="1" spc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8">
            <a:extLst>
              <a:ext uri="{FF2B5EF4-FFF2-40B4-BE49-F238E27FC236}">
                <a16:creationId xmlns:a16="http://schemas.microsoft.com/office/drawing/2014/main" id="{62FA4987-8A22-554E-BB60-C13D0CC7F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3886200" cy="2678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In school, we’re rarely encouraged to write for a </a:t>
            </a:r>
            <a:r>
              <a:rPr lang="en-US" altLang="en-US" sz="2400" b="1"/>
              <a:t>non-academic audience</a:t>
            </a:r>
            <a:r>
              <a:rPr lang="en-US" altLang="en-US" sz="2400"/>
              <a:t>, you know, the folks we’ll need to communicate with after our formal education is behind us.</a:t>
            </a:r>
            <a:endParaRPr lang="en-US" altLang="en-US" sz="2400" i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0BC23-7EE2-A090-9DC3-8D1F672967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z="3000" spc="600" dirty="0"/>
              <a:t>Artificiality of Academic Writing</a:t>
            </a:r>
            <a:endParaRPr lang="en-US" sz="3000" i="1" spc="600" dirty="0"/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77EFFE90-AACE-4931-2A7F-EA3A6E98C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41450"/>
            <a:ext cx="38100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8">
            <a:extLst>
              <a:ext uri="{FF2B5EF4-FFF2-40B4-BE49-F238E27FC236}">
                <a16:creationId xmlns:a16="http://schemas.microsoft.com/office/drawing/2014/main" id="{4AB5EDB0-101C-0A5B-A3C5-DA28366D1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3429000" cy="3786188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Additionally, </a:t>
            </a:r>
            <a:r>
              <a:rPr lang="en-US" altLang="en-US" sz="2400" b="1"/>
              <a:t>academic</a:t>
            </a:r>
            <a:r>
              <a:rPr lang="en-US" altLang="en-US" sz="2400"/>
              <a:t> </a:t>
            </a:r>
            <a:r>
              <a:rPr lang="en-US" altLang="en-US" sz="2400" b="1"/>
              <a:t>arguments</a:t>
            </a:r>
            <a:r>
              <a:rPr lang="en-US" altLang="en-US" sz="2400"/>
              <a:t> are primarily </a:t>
            </a:r>
            <a:r>
              <a:rPr lang="en-US" altLang="en-US" sz="2400" b="1"/>
              <a:t>intellectual</a:t>
            </a:r>
            <a:r>
              <a:rPr lang="en-US" altLang="en-US" sz="2400"/>
              <a:t> </a:t>
            </a:r>
            <a:r>
              <a:rPr lang="en-US" altLang="en-US" sz="2400" b="1"/>
              <a:t>exercises</a:t>
            </a:r>
            <a:r>
              <a:rPr lang="en-US" altLang="en-US" sz="2400"/>
              <a:t>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As such, they have virtually </a:t>
            </a:r>
            <a:r>
              <a:rPr lang="en-US" altLang="en-US" sz="2400" b="1"/>
              <a:t>no shelf life </a:t>
            </a:r>
            <a:r>
              <a:rPr lang="en-US" altLang="en-US" sz="2400"/>
              <a:t>after the after they’re graded by the instructor.</a:t>
            </a:r>
            <a:endParaRPr lang="en-US" altLang="en-US" sz="2400" i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325E0-92DD-1AF0-05DC-396BF404F2A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z="3000" spc="600" dirty="0"/>
              <a:t>Artificiality of Academic Writing</a:t>
            </a:r>
            <a:endParaRPr lang="en-US" sz="3000" i="1" spc="600" dirty="0"/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6A9FEF11-FFA5-A5DA-9C70-D80EBD44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r="21667"/>
          <a:stretch>
            <a:fillRect/>
          </a:stretch>
        </p:blipFill>
        <p:spPr bwMode="auto">
          <a:xfrm>
            <a:off x="3886200" y="1524000"/>
            <a:ext cx="51816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Box 8">
            <a:extLst>
              <a:ext uri="{FF2B5EF4-FFF2-40B4-BE49-F238E27FC236}">
                <a16:creationId xmlns:a16="http://schemas.microsoft.com/office/drawing/2014/main" id="{13D33E42-D175-DA43-D662-3FC844898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3429000" cy="1570038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To put it bluntly, when’s the last time an 8 to 10 page research paper went viral?</a:t>
            </a:r>
            <a:endParaRPr lang="en-US" altLang="en-US" sz="24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DCB18-4B7F-17FE-D2E7-3871733059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z="3000" spc="600" dirty="0"/>
              <a:t>Artificiality of Academic Writing</a:t>
            </a:r>
            <a:endParaRPr lang="en-US" sz="3000" i="1" spc="600" dirty="0"/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D207C540-AC7C-610F-4888-D16C8E3F8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r="21667"/>
          <a:stretch>
            <a:fillRect/>
          </a:stretch>
        </p:blipFill>
        <p:spPr bwMode="auto">
          <a:xfrm>
            <a:off x="3886200" y="1524000"/>
            <a:ext cx="51816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>
            <a:extLst>
              <a:ext uri="{FF2B5EF4-FFF2-40B4-BE49-F238E27FC236}">
                <a16:creationId xmlns:a16="http://schemas.microsoft.com/office/drawing/2014/main" id="{87CE5B00-9435-D2F0-4EDB-10E451B8E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057400"/>
            <a:ext cx="5080000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TextBox 8">
            <a:extLst>
              <a:ext uri="{FF2B5EF4-FFF2-40B4-BE49-F238E27FC236}">
                <a16:creationId xmlns:a16="http://schemas.microsoft.com/office/drawing/2014/main" id="{8433D320-7F44-DA5F-2099-35DA72193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3886200" cy="452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x-none" sz="2400" dirty="0"/>
              <a:t>To communicate with a </a:t>
            </a:r>
            <a:r>
              <a:rPr lang="en-US" altLang="x-none" sz="2400" b="1" dirty="0"/>
              <a:t>non-academic audience</a:t>
            </a:r>
            <a:r>
              <a:rPr lang="en-US" altLang="x-none" sz="2400" dirty="0"/>
              <a:t>, you have to be </a:t>
            </a:r>
            <a:r>
              <a:rPr lang="en-US" altLang="x-none" sz="2400" b="1" dirty="0"/>
              <a:t>strategic</a:t>
            </a:r>
            <a:r>
              <a:rPr lang="en-US" altLang="x-none" sz="2400" dirty="0"/>
              <a:t> if you want your ideas to: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x-none" sz="2400" dirty="0"/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x-none" sz="2400" dirty="0"/>
              <a:t>have </a:t>
            </a:r>
            <a:r>
              <a:rPr lang="en-US" altLang="x-none" sz="2400" b="1" dirty="0"/>
              <a:t>longevity</a:t>
            </a:r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x-none" sz="2400" b="1" dirty="0"/>
              <a:t>attract</a:t>
            </a:r>
            <a:r>
              <a:rPr lang="en-US" altLang="x-none" sz="2400" dirty="0"/>
              <a:t> and </a:t>
            </a:r>
            <a:r>
              <a:rPr lang="en-US" altLang="x-none" sz="2400" b="1" dirty="0"/>
              <a:t>sustain</a:t>
            </a:r>
            <a:r>
              <a:rPr lang="en-US" altLang="x-none" sz="2400" dirty="0"/>
              <a:t> your audience’s attention.</a:t>
            </a:r>
          </a:p>
          <a:p>
            <a:pPr marL="342900" indent="-342900" eaLnBrk="1" hangingPunct="1">
              <a:spcBef>
                <a:spcPct val="0"/>
              </a:spcBef>
              <a:defRPr/>
            </a:pPr>
            <a:endParaRPr lang="en-US" altLang="x-none" sz="2400" dirty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x-none" sz="2400" dirty="0"/>
              <a:t>In short, you have to make your </a:t>
            </a:r>
            <a:r>
              <a:rPr lang="en-US" altLang="x-none" sz="2400" b="1" dirty="0"/>
              <a:t>ideas</a:t>
            </a:r>
            <a:r>
              <a:rPr lang="en-US" altLang="x-none" sz="2400" dirty="0"/>
              <a:t> literally </a:t>
            </a:r>
            <a:r>
              <a:rPr lang="en-US" altLang="x-none" sz="2400" b="1" dirty="0"/>
              <a:t>appealing</a:t>
            </a:r>
            <a:r>
              <a:rPr lang="en-US" altLang="x-none" sz="2400" dirty="0"/>
              <a:t>.</a:t>
            </a:r>
            <a:endParaRPr lang="en-US" altLang="x-none" sz="20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7B93F-C74D-9F3F-2F03-269C354EE49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z="3000" spc="600" dirty="0"/>
              <a:t>Artificiality of Academic Writing</a:t>
            </a:r>
            <a:endParaRPr lang="en-US" sz="3000" i="1" spc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964A09B-5837-813E-A305-4ECF3C99C6B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145097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US" spc="600" dirty="0"/>
              <a:t>Fundamentals of Argument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1046</Words>
  <Application>Microsoft Macintosh PowerPoint</Application>
  <PresentationFormat>On-screen Show (4:3)</PresentationFormat>
  <Paragraphs>226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ＭＳ Ｐゴシック</vt:lpstr>
      <vt:lpstr>Arial</vt:lpstr>
      <vt:lpstr>Calibri</vt:lpstr>
      <vt:lpstr>Default Design</vt:lpstr>
      <vt:lpstr>PowerPoint Presentation</vt:lpstr>
      <vt:lpstr>Artificiality  of Academic Writing</vt:lpstr>
      <vt:lpstr>Artificiality of Academic Writing</vt:lpstr>
      <vt:lpstr>Artificiality of Academic Writing</vt:lpstr>
      <vt:lpstr>Artificiality of Academic Writing</vt:lpstr>
      <vt:lpstr>Artificiality of Academic Writing</vt:lpstr>
      <vt:lpstr>Artificiality of Academic Writing</vt:lpstr>
      <vt:lpstr>Artificiality of Academic Writing</vt:lpstr>
      <vt:lpstr>Fundamentals of Argument</vt:lpstr>
      <vt:lpstr>Argument: The Appeals</vt:lpstr>
      <vt:lpstr>Argument: The Appeals</vt:lpstr>
      <vt:lpstr>Argument: The Appeals</vt:lpstr>
      <vt:lpstr>Argument: The Appeals</vt:lpstr>
      <vt:lpstr>Argument: The Appeals</vt:lpstr>
      <vt:lpstr>Argument: The Appeals</vt:lpstr>
      <vt:lpstr>Argument: The Appeals</vt:lpstr>
      <vt:lpstr>Who Are They?  </vt:lpstr>
      <vt:lpstr>The Materiality of Writing</vt:lpstr>
      <vt:lpstr>Materiality</vt:lpstr>
      <vt:lpstr>Materiality</vt:lpstr>
      <vt:lpstr>Materiality (Acoustic)</vt:lpstr>
      <vt:lpstr>Materiality (Acoustic)</vt:lpstr>
      <vt:lpstr>Materiality (Visual)</vt:lpstr>
      <vt:lpstr>Materiality (Visual)</vt:lpstr>
      <vt:lpstr>Materiality (Visual)</vt:lpstr>
      <vt:lpstr>Materiality (Visual)</vt:lpstr>
      <vt:lpstr>Form = Content</vt:lpstr>
      <vt:lpstr>Form = Content</vt:lpstr>
      <vt:lpstr>Form = Content</vt:lpstr>
      <vt:lpstr>Form = Content</vt:lpstr>
      <vt:lpstr>Form = Content</vt:lpstr>
      <vt:lpstr>Form = Content</vt:lpstr>
      <vt:lpstr>Form = Content</vt:lpstr>
      <vt:lpstr>Form = Content</vt:lpstr>
      <vt:lpstr>Form = Content</vt:lpstr>
      <vt:lpstr>Form = Content</vt:lpstr>
      <vt:lpstr>Form = Content</vt:lpstr>
      <vt:lpstr>Form = Content</vt:lpstr>
    </vt:vector>
  </TitlesOfParts>
  <Company>Texas Christian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Information Services</dc:creator>
  <cp:lastModifiedBy>Rode, Curt</cp:lastModifiedBy>
  <cp:revision>73</cp:revision>
  <dcterms:created xsi:type="dcterms:W3CDTF">2006-01-30T20:36:45Z</dcterms:created>
  <dcterms:modified xsi:type="dcterms:W3CDTF">2025-06-08T14:47:25Z</dcterms:modified>
</cp:coreProperties>
</file>